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6"/>
  </p:notesMasterIdLst>
  <p:handoutMasterIdLst>
    <p:handoutMasterId r:id="rId87"/>
  </p:handoutMasterIdLst>
  <p:sldIdLst>
    <p:sldId id="256" r:id="rId6"/>
    <p:sldId id="301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10" r:id="rId15"/>
    <p:sldId id="311" r:id="rId16"/>
    <p:sldId id="312" r:id="rId17"/>
    <p:sldId id="313" r:id="rId18"/>
    <p:sldId id="309" r:id="rId19"/>
    <p:sldId id="314" r:id="rId20"/>
    <p:sldId id="346" r:id="rId21"/>
    <p:sldId id="355" r:id="rId22"/>
    <p:sldId id="374" r:id="rId23"/>
    <p:sldId id="356" r:id="rId24"/>
    <p:sldId id="347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4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50" r:id="rId41"/>
    <p:sldId id="349" r:id="rId42"/>
    <p:sldId id="351" r:id="rId43"/>
    <p:sldId id="352" r:id="rId44"/>
    <p:sldId id="353" r:id="rId45"/>
    <p:sldId id="354" r:id="rId46"/>
    <p:sldId id="375" r:id="rId47"/>
    <p:sldId id="376" r:id="rId48"/>
    <p:sldId id="377" r:id="rId49"/>
    <p:sldId id="316" r:id="rId50"/>
    <p:sldId id="378" r:id="rId51"/>
    <p:sldId id="318" r:id="rId52"/>
    <p:sldId id="317" r:id="rId53"/>
    <p:sldId id="315" r:id="rId54"/>
    <p:sldId id="324" r:id="rId55"/>
    <p:sldId id="323" r:id="rId56"/>
    <p:sldId id="319" r:id="rId57"/>
    <p:sldId id="320" r:id="rId58"/>
    <p:sldId id="321" r:id="rId59"/>
    <p:sldId id="357" r:id="rId60"/>
    <p:sldId id="358" r:id="rId61"/>
    <p:sldId id="359" r:id="rId62"/>
    <p:sldId id="360" r:id="rId63"/>
    <p:sldId id="322" r:id="rId64"/>
    <p:sldId id="325" r:id="rId65"/>
    <p:sldId id="326" r:id="rId66"/>
    <p:sldId id="361" r:id="rId67"/>
    <p:sldId id="362" r:id="rId68"/>
    <p:sldId id="363" r:id="rId69"/>
    <p:sldId id="364" r:id="rId70"/>
    <p:sldId id="327" r:id="rId71"/>
    <p:sldId id="365" r:id="rId72"/>
    <p:sldId id="366" r:id="rId73"/>
    <p:sldId id="367" r:id="rId74"/>
    <p:sldId id="368" r:id="rId75"/>
    <p:sldId id="328" r:id="rId76"/>
    <p:sldId id="329" r:id="rId77"/>
    <p:sldId id="330" r:id="rId78"/>
    <p:sldId id="331" r:id="rId79"/>
    <p:sldId id="369" r:id="rId80"/>
    <p:sldId id="370" r:id="rId81"/>
    <p:sldId id="371" r:id="rId82"/>
    <p:sldId id="372" r:id="rId83"/>
    <p:sldId id="373" r:id="rId84"/>
    <p:sldId id="299" r:id="rId85"/>
  </p:sldIdLst>
  <p:sldSz cx="9144000" cy="6858000" type="screen4x3"/>
  <p:notesSz cx="7023100" cy="9309100"/>
  <p:custDataLst>
    <p:tags r:id="rId8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-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presProps" Target="pres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tableStyles" Target="tableStyle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tags" Target="tags/tag1.xml"/><Relationship Id="rId9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1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9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1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5.png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e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jpeg"/><Relationship Id="rId4" Type="http://schemas.openxmlformats.org/officeDocument/2006/relationships/image" Target="../media/image6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Collision zone Safety Margin is enforced by Aviation Authority.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– invoke Rule: Head On Approach 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0315992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</a:t>
            </a:r>
            <a:r>
              <a:rPr lang="en-US" dirty="0" err="1"/>
              <a:t>barell</a:t>
            </a:r>
            <a:r>
              <a:rPr lang="en-US" dirty="0"/>
              <a:t>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87249"/>
              </p:ext>
            </p:extLst>
          </p:nvPr>
        </p:nvGraphicFramePr>
        <p:xfrm>
          <a:off x="532340" y="4124473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barbell.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Round-about behavior,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509029"/>
              </p:ext>
            </p:extLst>
          </p:nvPr>
        </p:nvGraphicFramePr>
        <p:xfrm>
          <a:off x="530352" y="4052571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Run rules: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7737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Calculate: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Divergence WP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Convergence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1193483"/>
            <a:ext cx="9144000" cy="499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</a:rPr>
                  <a:t>Simplification:</a:t>
                </a:r>
                <a:r>
                  <a:rPr lang="en-US" dirty="0">
                    <a:latin typeface="Cambria Math" panose="02040503050406030204" pitchFamily="18" charset="0"/>
                  </a:rPr>
                  <a:t> UAS and Overtaken are in Local coordinate frame heading in X+ axis direction (X+ front of vehicles, X- back of vehicles, Y- right side, Y+ left side), </a:t>
                </a:r>
                <a:r>
                  <a:rPr lang="en-US" i="1" u="sng" dirty="0">
                    <a:latin typeface="Cambria Math" panose="02040503050406030204" pitchFamily="18" charset="0"/>
                  </a:rPr>
                  <a:t>Collision Point</a:t>
                </a:r>
                <a:r>
                  <a:rPr lang="en-US" dirty="0">
                    <a:latin typeface="Cambria Math" panose="02040503050406030204" pitchFamily="18" charset="0"/>
                  </a:rPr>
                  <a:t> is considered as [0;0;0], </a:t>
                </a: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</a:rPr>
                  <a:t>Divergence point in local coordinates</a:t>
                </a:r>
                <a:r>
                  <a:rPr lang="en-US" dirty="0">
                    <a:latin typeface="Cambria Math" panose="02040503050406030204" pitchFamily="18" charset="0"/>
                  </a:rPr>
                  <a:t> is given as right offset of safety margin and decision distance: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𝑑𝑒𝑐𝑖𝑠𝑖𝑜𝑛𝐷𝑖𝑠𝑡𝑎𝑛𝑐𝑒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point in local coordinates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given frontal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safeOffset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right offset of safety margin and decision distance: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𝑠𝑎𝑓𝑒𝑂𝑓𝑓𝑠𝑒𝑡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𝑑𝑒𝑐𝑖𝑠𝑖𝑜𝑛𝐷𝑖𝑠𝑡𝑎𝑛𝑐𝑒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𝑠𝑎𝑓𝑒𝑡𝑦𝑀𝑎𝑟𝑔𝑖𝑛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and Divergence waypoint  in global coordinate frame: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𝑑𝑖𝑣𝑒𝑟𝑔𝑒𝑛𝑐𝑒𝑊𝑎𝑦𝑝𝑜𝑖𝑛𝑡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𝑑𝑖𝑣𝑒𝑟𝑔𝑒𝑛𝑐𝑒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𝑣𝑒𝑟𝑔𝑒𝑛𝑐𝑒𝑊𝑎𝑦𝑝𝑜𝑖𝑛𝑡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  <a:blipFill>
                <a:blip r:embed="rId2"/>
                <a:stretch>
                  <a:fillRect l="-606" t="-755" b="-9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functionality as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The Standard Controlled Airspace</a:t>
            </a:r>
            <a:r>
              <a:rPr lang="en-US" dirty="0"/>
              <a:t> provides </a:t>
            </a:r>
            <a:r>
              <a:rPr lang="en-US" i="1" u="sng" dirty="0"/>
              <a:t>horizontal and vertical separation</a:t>
            </a:r>
            <a:r>
              <a:rPr lang="en-US" dirty="0"/>
              <a:t> functionality, the separation in </a:t>
            </a:r>
            <a:r>
              <a:rPr lang="en-US" i="1" u="sng" dirty="0"/>
              <a:t>manned aviation is secured</a:t>
            </a:r>
            <a:r>
              <a:rPr lang="en-US" dirty="0"/>
              <a:t> by </a:t>
            </a:r>
            <a:r>
              <a:rPr lang="en-US" b="1" i="1" u="sng" dirty="0"/>
              <a:t>TCAS I/II</a:t>
            </a:r>
            <a:r>
              <a:rPr lang="en-US" dirty="0"/>
              <a:t> systems  which issues </a:t>
            </a:r>
            <a:r>
              <a:rPr lang="en-US" i="1" u="sng" dirty="0"/>
              <a:t>Traffic Alerts</a:t>
            </a:r>
            <a:r>
              <a:rPr lang="en-US" dirty="0"/>
              <a:t> and recommends </a:t>
            </a:r>
            <a:r>
              <a:rPr lang="en-US" i="1" u="sng" dirty="0"/>
              <a:t>Directional Changes Advices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Next generation separation system family ACAS-X</a:t>
            </a:r>
            <a:r>
              <a:rPr lang="en-US" dirty="0"/>
              <a:t> (in development) can issue </a:t>
            </a:r>
            <a:r>
              <a:rPr lang="en-US" i="1" u="sng" dirty="0"/>
              <a:t>Traffic Commands</a:t>
            </a:r>
            <a:r>
              <a:rPr lang="en-US" dirty="0"/>
              <a:t>, taking </a:t>
            </a:r>
            <a:r>
              <a:rPr lang="en-US" i="1" dirty="0"/>
              <a:t>Unmanned Aviation</a:t>
            </a:r>
            <a:r>
              <a:rPr lang="en-US" dirty="0"/>
              <a:t> into account, the special framework </a:t>
            </a:r>
            <a:r>
              <a:rPr lang="en-US" b="1" i="1" u="sng" dirty="0"/>
              <a:t>ACAS-XU is dedicated for UAS systems</a:t>
            </a:r>
            <a:r>
              <a:rPr lang="en-US" dirty="0"/>
              <a:t> (autonomous drones).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The ACAS-XU</a:t>
            </a:r>
            <a:r>
              <a:rPr lang="en-US" dirty="0"/>
              <a:t> provides following separations:</a:t>
            </a:r>
          </a:p>
          <a:p>
            <a:r>
              <a:rPr lang="en-US" dirty="0"/>
              <a:t>Standard Separations – inherited from TCAS II and Other ACAS-X systems.</a:t>
            </a:r>
          </a:p>
          <a:p>
            <a:r>
              <a:rPr lang="en-US" dirty="0"/>
              <a:t>Combined Separations – native for ACAS-XU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Restricted Reach Set</a:t>
            </a:r>
            <a:r>
              <a:rPr lang="en-US" dirty="0"/>
              <a:t> estimation method is presented for following reasons:</a:t>
            </a:r>
          </a:p>
          <a:p>
            <a:r>
              <a:rPr lang="en-US" dirty="0"/>
              <a:t>Increase Framework variability and provide functionality for ACAS-XU</a:t>
            </a:r>
          </a:p>
          <a:p>
            <a:r>
              <a:rPr lang="en-US" dirty="0"/>
              <a:t>Prove that framework is </a:t>
            </a:r>
            <a:r>
              <a:rPr lang="en-US" dirty="0" err="1"/>
              <a:t>independed</a:t>
            </a:r>
            <a:r>
              <a:rPr lang="en-US" dirty="0"/>
              <a:t> on used Reach Set Estimation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40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Converging maneuver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Head-On approach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Collision Cases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Overtake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5355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</a:t>
            </a:r>
            <a:r>
              <a:rPr lang="en-US" i="1" dirty="0"/>
              <a:t>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</a:t>
            </a:r>
            <a:r>
              <a:rPr lang="en-US" i="1" dirty="0"/>
              <a:t>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feet.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landing.</a:t>
            </a:r>
          </a:p>
          <a:p>
            <a:r>
              <a:rPr lang="en-US" i="1" u="sng" dirty="0"/>
              <a:t>UAS</a:t>
            </a:r>
            <a:r>
              <a:rPr lang="en-US" dirty="0"/>
              <a:t> must stay </a:t>
            </a:r>
            <a:r>
              <a:rPr lang="en-US" i="1" u="sng" dirty="0"/>
              <a:t>“Well clear”</a:t>
            </a:r>
            <a:r>
              <a:rPr lang="en-US" dirty="0"/>
              <a:t> from any other traffic considering protection tube with given own radius (intruder radius).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separations.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1822</TotalTime>
  <Words>3105</Words>
  <Application>Microsoft Office PowerPoint</Application>
  <PresentationFormat>On-screen Show (4:3)</PresentationFormat>
  <Paragraphs>699</Paragraphs>
  <Slides>80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92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Calculation</vt:lpstr>
      <vt:lpstr>ACAS-XU Reach Set</vt:lpstr>
      <vt:lpstr>ACAS-XU functionality as Reach Set</vt:lpstr>
      <vt:lpstr>Standard Separations</vt:lpstr>
      <vt:lpstr>Combined Separations</vt:lpstr>
      <vt:lpstr>Emergency and Planned Avoidance</vt:lpstr>
      <vt:lpstr>Standard Scenarios</vt:lpstr>
      <vt:lpstr>Converging Manuever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Emergency: Multiple Collision Cases</vt:lpstr>
      <vt:lpstr>Emergency: Multiple Collision Cases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206</cp:revision>
  <cp:lastPrinted>2015-07-29T21:30:37Z</cp:lastPrinted>
  <dcterms:created xsi:type="dcterms:W3CDTF">2017-09-21T08:49:16Z</dcterms:created>
  <dcterms:modified xsi:type="dcterms:W3CDTF">2018-03-28T15:36:31Z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